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3" r:id="rId1"/>
  </p:sldMasterIdLst>
  <p:notesMasterIdLst>
    <p:notesMasterId r:id="rId7"/>
  </p:notesMasterIdLst>
  <p:handoutMasterIdLst>
    <p:handoutMasterId r:id="rId8"/>
  </p:handoutMasterIdLst>
  <p:sldIdLst>
    <p:sldId id="321" r:id="rId2"/>
    <p:sldId id="312" r:id="rId3"/>
    <p:sldId id="322" r:id="rId4"/>
    <p:sldId id="313" r:id="rId5"/>
    <p:sldId id="315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C507"/>
    <a:srgbClr val="FFFF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78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146" cy="4645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654" y="0"/>
            <a:ext cx="3037146" cy="4645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90D5E-F737-4304-989A-7F9D50DC7DEA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30312"/>
            <a:ext cx="3037146" cy="4645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654" y="8830312"/>
            <a:ext cx="3037146" cy="4645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942FBD-8E5D-4C9A-AE70-034B11AD4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3571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146" cy="4645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1654" y="0"/>
            <a:ext cx="3037146" cy="4645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DDADA-0C8F-4B96-A98F-6BE49C2EBD94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880" y="4415156"/>
            <a:ext cx="5608640" cy="418369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312"/>
            <a:ext cx="3037146" cy="4645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1654" y="8830312"/>
            <a:ext cx="3037146" cy="4645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C18B11-226E-4B4C-8795-6D57BE612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364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26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854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055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51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673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10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39962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39962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70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763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02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19400"/>
            <a:ext cx="3008313" cy="3306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633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76399"/>
            <a:ext cx="5486400" cy="3051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846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-76200"/>
            <a:ext cx="9245600" cy="69342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821CB05-D864-4796-8762-D86AB924D855}" type="datetimeFigureOut">
              <a:rPr lang="en-US" smtClean="0"/>
              <a:pPr/>
              <a:t>7/19/2015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B5FCBB6-CA92-4AB7-922F-2D2234F86A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77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mp.com/en_us/events/mastering/ondemand.html" TargetMode="External"/><Relationship Id="rId2" Type="http://schemas.openxmlformats.org/officeDocument/2006/relationships/hyperlink" Target="http://www.jmp.com/about/events/ondemand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mp.com/en_us/events/ondemand/building-better-models.html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ommunity.jmp.com/docs/DOC-7288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Learning JMP through JMP Videos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1316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457200" y="1524000"/>
            <a:ext cx="8382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solidFill>
                  <a:srgbClr val="000000"/>
                </a:solidFill>
              </a:rPr>
              <a:t>JMP has videos available for all of the material that we will cover in this class.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solidFill>
                  <a:srgbClr val="000000"/>
                </a:solidFill>
              </a:rPr>
              <a:t>I am providing links to many of them in this file.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solidFill>
                  <a:srgbClr val="000000"/>
                </a:solidFill>
              </a:rPr>
              <a:t>It is not necessary that you view any of these videos now or even during the semester; however, I wanted you to know that they exist in case you feel the need to view some of them.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533400"/>
            <a:ext cx="8229600" cy="8842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On-Demand Webcasts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583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457200" y="1524000"/>
            <a:ext cx="8382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900" dirty="0" smtClean="0">
                <a:solidFill>
                  <a:srgbClr val="000000"/>
                </a:solidFill>
              </a:rPr>
              <a:t>There are many On-Demand Webcasts on the JMP website that can be viewed at:</a:t>
            </a:r>
          </a:p>
          <a:p>
            <a:pPr marL="800100" lvl="1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900" dirty="0">
                <a:solidFill>
                  <a:srgbClr val="000000"/>
                </a:solidFill>
                <a:hlinkClick r:id="rId2"/>
              </a:rPr>
              <a:t>http://www.jmp.com/about/events/ondemand</a:t>
            </a:r>
            <a:r>
              <a:rPr lang="en-US" sz="2900" dirty="0" smtClean="0">
                <a:solidFill>
                  <a:srgbClr val="000000"/>
                </a:solidFill>
                <a:hlinkClick r:id="rId2"/>
              </a:rPr>
              <a:t>/</a:t>
            </a:r>
            <a:endParaRPr lang="en-US" sz="2900" dirty="0" smtClean="0">
              <a:solidFill>
                <a:srgbClr val="000000"/>
              </a:solidFill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900" dirty="0">
                <a:solidFill>
                  <a:srgbClr val="000000"/>
                </a:solidFill>
              </a:rPr>
              <a:t>Some that may be of interest to you are in Mastering JMP:</a:t>
            </a:r>
          </a:p>
          <a:p>
            <a:pPr marL="800100" lvl="1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900" dirty="0">
                <a:solidFill>
                  <a:srgbClr val="000000"/>
                </a:solidFill>
                <a:hlinkClick r:id="rId3"/>
              </a:rPr>
              <a:t>http://www.jmp.com/en_us/events/mastering/ondemand.html</a:t>
            </a:r>
            <a:endParaRPr lang="en-US" sz="2900" dirty="0">
              <a:solidFill>
                <a:srgbClr val="000000"/>
              </a:solidFill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900" dirty="0">
                <a:solidFill>
                  <a:srgbClr val="000000"/>
                </a:solidFill>
              </a:rPr>
              <a:t>Mastering JMP videos </a:t>
            </a:r>
            <a:r>
              <a:rPr lang="en-US" sz="2900" dirty="0" smtClean="0">
                <a:solidFill>
                  <a:srgbClr val="000000"/>
                </a:solidFill>
              </a:rPr>
              <a:t>of interest include </a:t>
            </a:r>
            <a:r>
              <a:rPr lang="en-US" sz="2900" dirty="0">
                <a:solidFill>
                  <a:srgbClr val="000000"/>
                </a:solidFill>
              </a:rPr>
              <a:t>Building Models, and Data Mining and Predictive Modeling</a:t>
            </a:r>
            <a:r>
              <a:rPr lang="en-US" sz="2900" dirty="0" smtClean="0">
                <a:solidFill>
                  <a:srgbClr val="000000"/>
                </a:solidFill>
              </a:rPr>
              <a:t>.</a:t>
            </a:r>
            <a:endParaRPr lang="en-US" sz="2900" dirty="0">
              <a:solidFill>
                <a:srgbClr val="00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533400"/>
            <a:ext cx="8229600" cy="8842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On-Demand Webcasts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899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689264" y="1524000"/>
            <a:ext cx="8153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3000" dirty="0" smtClean="0">
                <a:solidFill>
                  <a:srgbClr val="000000"/>
                </a:solidFill>
              </a:rPr>
              <a:t>Additional </a:t>
            </a:r>
            <a:r>
              <a:rPr lang="en-US" sz="3000" dirty="0" smtClean="0">
                <a:solidFill>
                  <a:srgbClr val="000000"/>
                </a:solidFill>
              </a:rPr>
              <a:t>webcasts are in Building Better </a:t>
            </a:r>
            <a:r>
              <a:rPr lang="en-US" sz="3000" dirty="0" smtClean="0">
                <a:solidFill>
                  <a:srgbClr val="000000"/>
                </a:solidFill>
              </a:rPr>
              <a:t>Models that show decision trees, bootstrap forest, boosted trees, and neural nets models:</a:t>
            </a:r>
            <a:endParaRPr lang="en-US" sz="3000" dirty="0" smtClean="0">
              <a:solidFill>
                <a:srgbClr val="000000"/>
              </a:solidFill>
            </a:endParaRPr>
          </a:p>
          <a:p>
            <a:pPr marL="800100" lvl="1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3000" dirty="0">
                <a:solidFill>
                  <a:srgbClr val="000000"/>
                </a:solidFill>
                <a:hlinkClick r:id="rId2"/>
              </a:rPr>
              <a:t>http://</a:t>
            </a:r>
            <a:r>
              <a:rPr lang="en-US" sz="3000" dirty="0" smtClean="0">
                <a:solidFill>
                  <a:srgbClr val="000000"/>
                </a:solidFill>
                <a:hlinkClick r:id="rId2"/>
              </a:rPr>
              <a:t>www.jmp.com/en_us/events/ondemand/building-better-models.html</a:t>
            </a:r>
            <a:endParaRPr lang="en-US" sz="3000" dirty="0" smtClean="0">
              <a:solidFill>
                <a:srgbClr val="000000"/>
              </a:solidFill>
            </a:endParaRPr>
          </a:p>
          <a:p>
            <a:pPr lvl="1" fontAlgn="base">
              <a:spcBef>
                <a:spcPct val="20000"/>
              </a:spcBef>
              <a:spcAft>
                <a:spcPct val="0"/>
              </a:spcAft>
            </a:pPr>
            <a:endParaRPr lang="en-US" sz="3000" dirty="0" smtClean="0">
              <a:solidFill>
                <a:srgbClr val="00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533400"/>
            <a:ext cx="8229600" cy="8842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On-Demand Webcasts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056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228600" y="1676400"/>
            <a:ext cx="8763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3000" dirty="0" smtClean="0">
                <a:solidFill>
                  <a:srgbClr val="000000"/>
                </a:solidFill>
              </a:rPr>
              <a:t>There </a:t>
            </a:r>
            <a:r>
              <a:rPr lang="en-US" sz="3000" dirty="0" smtClean="0">
                <a:solidFill>
                  <a:srgbClr val="000000"/>
                </a:solidFill>
              </a:rPr>
              <a:t>is a very good overview video that provides </a:t>
            </a:r>
            <a:r>
              <a:rPr lang="en-US" sz="3000" dirty="0" smtClean="0">
                <a:solidFill>
                  <a:srgbClr val="000000"/>
                </a:solidFill>
              </a:rPr>
              <a:t>a discussion of </a:t>
            </a:r>
            <a:r>
              <a:rPr lang="en-US" sz="3200" dirty="0"/>
              <a:t>multiple linear and logistic </a:t>
            </a:r>
            <a:r>
              <a:rPr lang="en-US" sz="3200" dirty="0" smtClean="0"/>
              <a:t>regression (although we do not cover these methods), </a:t>
            </a:r>
            <a:r>
              <a:rPr lang="en-US" sz="3200" dirty="0"/>
              <a:t>classification and regression trees, advanced tree methods, neural networks, model validation, and model comparison and </a:t>
            </a:r>
            <a:r>
              <a:rPr lang="en-US" sz="3200" dirty="0" smtClean="0"/>
              <a:t>selection. </a:t>
            </a:r>
            <a:r>
              <a:rPr lang="en-US" sz="3000" dirty="0" smtClean="0">
                <a:solidFill>
                  <a:srgbClr val="000000"/>
                </a:solidFill>
              </a:rPr>
              <a:t>This video </a:t>
            </a:r>
            <a:r>
              <a:rPr lang="en-US" sz="3000" dirty="0" smtClean="0">
                <a:solidFill>
                  <a:srgbClr val="000000"/>
                </a:solidFill>
              </a:rPr>
              <a:t>can be found at:</a:t>
            </a:r>
          </a:p>
          <a:p>
            <a:pPr marL="800100" lvl="1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400" dirty="0">
                <a:solidFill>
                  <a:srgbClr val="000000"/>
                </a:solidFill>
                <a:hlinkClick r:id="rId2"/>
              </a:rPr>
              <a:t>https://</a:t>
            </a:r>
            <a:r>
              <a:rPr lang="en-US" sz="2400" dirty="0" smtClean="0">
                <a:solidFill>
                  <a:srgbClr val="000000"/>
                </a:solidFill>
                <a:hlinkClick r:id="rId2"/>
              </a:rPr>
              <a:t>community.jmp.com/docs/DOC-7288</a:t>
            </a:r>
            <a:endParaRPr lang="en-US" sz="2400" dirty="0" smtClean="0">
              <a:solidFill>
                <a:srgbClr val="00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533400"/>
            <a:ext cx="8229600" cy="8842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On-Demand Webcasts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077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</p:bldLst>
  </p:timing>
</p:sld>
</file>

<file path=ppt/theme/theme1.xml><?xml version="1.0" encoding="utf-8"?>
<a:theme xmlns:a="http://schemas.openxmlformats.org/drawingml/2006/main" name="Villanov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4808</TotalTime>
  <Words>216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Verdana</vt:lpstr>
      <vt:lpstr>Villanova</vt:lpstr>
      <vt:lpstr>Learning JMP through JMP Videos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Mining Processes</dc:title>
  <dc:creator>mliberat</dc:creator>
  <cp:lastModifiedBy>Robert Nydick</cp:lastModifiedBy>
  <cp:revision>92</cp:revision>
  <cp:lastPrinted>2014-11-09T17:14:59Z</cp:lastPrinted>
  <dcterms:created xsi:type="dcterms:W3CDTF">2012-08-05T18:55:22Z</dcterms:created>
  <dcterms:modified xsi:type="dcterms:W3CDTF">2015-07-20T03:55:28Z</dcterms:modified>
</cp:coreProperties>
</file>